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6" r:id="rId3"/>
    <p:sldId id="259" r:id="rId4"/>
    <p:sldId id="261" r:id="rId5"/>
    <p:sldId id="275" r:id="rId6"/>
    <p:sldId id="288" r:id="rId7"/>
    <p:sldId id="289" r:id="rId8"/>
    <p:sldId id="269" r:id="rId9"/>
    <p:sldId id="270" r:id="rId10"/>
  </p:sldIdLst>
  <p:sldSz cx="9144000" cy="5143500" type="screen16x9"/>
  <p:notesSz cx="6858000" cy="9144000"/>
  <p:embeddedFontLst>
    <p:embeddedFont>
      <p:font typeface="Playfair Display" pitchFamily="2" charset="77"/>
      <p:regular r:id="rId12"/>
      <p:bold r:id="rId13"/>
      <p:italic r:id="rId14"/>
      <p:boldItalic r:id="rId15"/>
    </p:embeddedFont>
    <p:embeddedFont>
      <p:font typeface="Lora"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889B"/>
    <a:srgbClr val="0D0D0D"/>
    <a:srgbClr val="6CABC6"/>
    <a:srgbClr val="4D7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D50CB-631E-4AF9-9660-958376A0674B}">
  <a:tblStyle styleId="{5FFD50CB-631E-4AF9-9660-958376A067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E5F0E6E-2FEB-47AF-B04C-F0F5629E7B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p:restoredTop sz="85948"/>
  </p:normalViewPr>
  <p:slideViewPr>
    <p:cSldViewPr snapToGrid="0" snapToObjects="1">
      <p:cViewPr varScale="1">
        <p:scale>
          <a:sx n="184" d="100"/>
          <a:sy n="184"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Everybody knows that you should wear your seatbelt. Everybody knows not to drive drunk. Everybody knows to be vigilant when driving near motorcycles or pedestrians. And yet, each year, we lose over 30,000 fellow Americans to traffic accidents, many of which are preventable. My name is Kelly Jones and I am here today to talk with you about the heavy but important topic of traffic fatalities. This presentation may not be especially surprising in its conclusions, but I hope that the truth of it really lands with each of us about the importance of following through on what everybody knows.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This issue has enormous policy relevance. Here in Washington State, for instance, there is a public safety goal of reaching zero roadway deaths by the year 2030. For this project, I used classification models, machine learning, and data visualization understand whether each individual person involved in a fatal traffic accident was likely to survive or not. We have to understand the problem in order to address it.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My dataset is national data from every motor vehicle accident with a fatality 2015. It is rich and detailed because of the investigation that surrounds a fatal accident. For my analysis, I pulled from three files with three levels of detail, including only drivers and passengers (no pedestrians or bicyclists). At the level of the individual person, we have data on things like their age and whether they were wearing a seatbelt. Each person is nested within a vehicle, for which we have information like its make, model, and year; how many people were inside; and what level of damage it sustained in the crash. Vehicles came together in accidents, so at the accident level, we know what the nature of the accident was, when and where it happened, and what the weather was like that day.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 will share three parts of my analysis today. The first is the model. After some experimentation, I decided to use decision trees because my data was mostly categorical – even though it started out as numerical codes, which required substantial cleaning and decoding from a 600-page codebook. I had 48,000 complete observations—remember, each one is an actual person—which I split into a train and test set. One output of this model was determining feature importance. Some of the features that emerged were a result of how the data were structured, but some of the others were more relevant. The four listed here were the top features that might have some policy relevance in making changes to impact traffic fatalities in Washington.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Here are a few more model outputs. This confusion matrix shows how the model performed on the test set. You can see that it correctly classified 5500 who survived and 3,000 fatalities (our positive condition). That’s an 89% accuracy rate. The precision was lower at 80% because we had a number of false positives, but the recall rate is probably most important – we don’t want to miss warning signs of fatalities. We want to minimize the 331 box (those who were predicted to survive but actually suffered fatal injuries). Those are cases our model can’t explain – for example, they were young, healthy, driving in a safe new car, their airbag went off, they were wearing a seatbelt, nobody was drunk, the weather was good… and yet, they still died. We want to understand what happened in those cases so we can help prevent them. (As a corollary: we are not too worried about false positives. How much does it harm a person to wear a seatbelt or to refrain from driving drunk?)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[TIME CHECK 3:00] Part 2 of this analysis is a Tableau dashboard to help visualize the data. [start video] As the demo plays, it shows what happens when you click the different icons along the right side of the page to change the view. We start with fatalities: each dot is an accident, with the size representing how many fatalities there were. You can hover to see details of the accident or drag the scale at the bottom to adjust which accidents show up. On the next tab, Drunk Drivers, the red X’s show accidents where at least one driver was drunk. To me, this was a startlingly high rate. State by state comparisons are worth further investigation: in Maine, half of fatal accidents involved alcohol, while in Utah only 17% did. The next tab, Weather, shows the weather at the time of the accident. 70% of accidents happened during clear weather (yellow dots), and the toggle at the bottom lets you select other weather conditions like “Cloudy” or “Rain.” On the Time of Day dashboard, you can see that while the number of accidents peaks in the late afternoon and evening, the % of accidents with drunk drivers peaks in the late night and very early morning hours. The filters at the bottom allow you to select a state and a day of the week. Finally, the Route Type dashboard shows where accidents happened depending on the type of road. Toggle to ”Interstate” (yellow) and you’ll see a clear pattern of where interstate highways exist. To explore this dashboard in more detail, visit https://</a:t>
            </a:r>
            <a:r>
              <a:rPr lang="en-US" dirty="0" err="1"/>
              <a:t>public.tableau.com</a:t>
            </a:r>
            <a:r>
              <a:rPr lang="en-US" dirty="0"/>
              <a:t>/profile/kelly.jones4370#!/</a:t>
            </a:r>
            <a:r>
              <a:rPr lang="en-US" dirty="0" err="1"/>
              <a:t>vizhome</a:t>
            </a:r>
            <a:r>
              <a:rPr lang="en-US" dirty="0"/>
              <a:t>/TrafficFatalities2015/Fatalities </a:t>
            </a:r>
          </a:p>
        </p:txBody>
      </p:sp>
    </p:spTree>
    <p:extLst>
      <p:ext uri="{BB962C8B-B14F-4D97-AF65-F5344CB8AC3E}">
        <p14:creationId xmlns:p14="http://schemas.microsoft.com/office/powerpoint/2010/main" val="86295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[TIME CHECK 4:00] The third and final component of my analysis is a prediction wizard where users input the data. The dataset feeds a Flask app which is based on a logistic regression model and shows how the probability of fatality changes as you move the sliders. You can see that probability increase with older cars, as the person’s age increases, by how many drunk drivers there were, the level of damage to the vehicle, being on a motorcycle, and so on. The Flask app runs on a local machine and is available in my GitHub repository.</a:t>
            </a:r>
          </a:p>
        </p:txBody>
      </p:sp>
    </p:spTree>
    <p:extLst>
      <p:ext uri="{BB962C8B-B14F-4D97-AF65-F5344CB8AC3E}">
        <p14:creationId xmlns:p14="http://schemas.microsoft.com/office/powerpoint/2010/main" val="223050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[TIME CHECK 4:30] There are several ways I would like to build on these findings in the future. First, I would like to tweak the model to improve its recall rate, such as by adjusting thresholds or adding features. Second, I would like to use the “</a:t>
            </a:r>
            <a:r>
              <a:rPr lang="en-US" dirty="0" err="1"/>
              <a:t>cevent.csv</a:t>
            </a:r>
            <a:r>
              <a:rPr lang="en-US" dirty="0"/>
              <a:t>” (chronological event) data file to parse the individual events for each vehicle in each accident and create a chronology of how the accident unfolded. This would add a layer of interpretability to the data points on the Tableau dashboards. Finally, I would like to dig into differences in fatalities by state—normalized to that state’s population—and start making comparisons across different states which could be used to inform policy decisions at home in Washington State.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[TIME CHECK 4:50] My hope is that by better understanding traffic fatalities, we will be able to prevent many, many more of them. Thank you.</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11111"/>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598400" y="1763225"/>
            <a:ext cx="5947200" cy="1159800"/>
          </a:xfrm>
          <a:prstGeom prst="rect">
            <a:avLst/>
          </a:prstGeom>
        </p:spPr>
        <p:txBody>
          <a:bodyPr spcFirstLastPara="1" wrap="square" lIns="91425" tIns="91425" rIns="91425" bIns="91425" anchor="t" anchorCtr="0"/>
          <a:lstStyle>
            <a:lvl1pPr lvl="0" algn="ctr">
              <a:spcBef>
                <a:spcPts val="0"/>
              </a:spcBef>
              <a:spcAft>
                <a:spcPts val="0"/>
              </a:spcAft>
              <a:buClr>
                <a:srgbClr val="FFFFFF"/>
              </a:buClr>
              <a:buSzPts val="4800"/>
              <a:buNone/>
              <a:defRPr sz="4800" b="1">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dirty="0"/>
          </a:p>
        </p:txBody>
      </p:sp>
      <p:grpSp>
        <p:nvGrpSpPr>
          <p:cNvPr id="10" name="Shape 10"/>
          <p:cNvGrpSpPr/>
          <p:nvPr/>
        </p:nvGrpSpPr>
        <p:grpSpPr>
          <a:xfrm>
            <a:off x="3239978" y="-11"/>
            <a:ext cx="2664079" cy="1326980"/>
            <a:chOff x="3578850" y="-50"/>
            <a:chExt cx="1816500" cy="904800"/>
          </a:xfrm>
        </p:grpSpPr>
        <p:sp>
          <p:nvSpPr>
            <p:cNvPr id="11" name="Shape 11"/>
            <p:cNvSpPr/>
            <p:nvPr/>
          </p:nvSpPr>
          <p:spPr>
            <a:xfrm rot="10800000">
              <a:off x="3578850" y="-50"/>
              <a:ext cx="1816500" cy="904800"/>
            </a:xfrm>
            <a:prstGeom prst="triangle">
              <a:avLst>
                <a:gd name="adj" fmla="val 50000"/>
              </a:avLst>
            </a:pr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rot="10800000">
              <a:off x="4487250" y="-50"/>
              <a:ext cx="908100" cy="904800"/>
            </a:xfrm>
            <a:prstGeom prst="triangle">
              <a:avLst>
                <a:gd name="adj" fmla="val 100000"/>
              </a:avLst>
            </a:prstGeom>
            <a:solidFill>
              <a:srgbClr val="4D79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454925" y="1045950"/>
            <a:ext cx="4234200" cy="3188400"/>
          </a:xfrm>
          <a:prstGeom prst="rect">
            <a:avLst/>
          </a:prstGeom>
        </p:spPr>
        <p:txBody>
          <a:bodyPr spcFirstLastPara="1" wrap="square" lIns="91425" tIns="91425" rIns="91425" bIns="91425" anchor="t" anchorCtr="0"/>
          <a:lstStyle>
            <a:lvl1pPr marL="457200" lvl="0" indent="-419100" algn="ctr" rtl="0">
              <a:lnSpc>
                <a:spcPct val="115000"/>
              </a:lnSpc>
              <a:spcBef>
                <a:spcPts val="600"/>
              </a:spcBef>
              <a:spcAft>
                <a:spcPts val="0"/>
              </a:spcAft>
              <a:buClr>
                <a:srgbClr val="57889B"/>
              </a:buClr>
              <a:buSzPts val="3000"/>
              <a:buFont typeface="Playfair Display" pitchFamily="2" charset="77"/>
              <a:buChar char="◈"/>
              <a:defRPr sz="3000" i="1">
                <a:latin typeface="Playfair Display"/>
                <a:ea typeface="Playfair Display"/>
                <a:cs typeface="Playfair Display"/>
                <a:sym typeface="Playfair Display"/>
              </a:defRPr>
            </a:lvl1pPr>
            <a:lvl2pPr marL="914400" lvl="1"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2pPr>
            <a:lvl3pPr marL="1371600" lvl="2"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3pPr>
            <a:lvl4pPr marL="1828800" lvl="3"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4pPr>
            <a:lvl5pPr marL="2286000" lvl="4"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5pPr>
            <a:lvl6pPr marL="2743200" lvl="5"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6pPr>
            <a:lvl7pPr marL="3200400" lvl="6"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7pPr>
            <a:lvl8pPr marL="3657600" lvl="7"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8pPr>
            <a:lvl9pPr marL="4114800" lvl="8" indent="-419100" algn="ctr">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9pPr>
          </a:lstStyle>
          <a:p>
            <a:endParaRPr dirty="0"/>
          </a:p>
        </p:txBody>
      </p:sp>
      <p:sp>
        <p:nvSpPr>
          <p:cNvPr id="19" name="Shape 19"/>
          <p:cNvSpPr txBox="1"/>
          <p:nvPr/>
        </p:nvSpPr>
        <p:spPr>
          <a:xfrm>
            <a:off x="3593400" y="-114731"/>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57889B"/>
                </a:solidFill>
                <a:latin typeface="Playfair Display"/>
                <a:ea typeface="Playfair Display"/>
                <a:cs typeface="Playfair Display"/>
                <a:sym typeface="Playfair Display"/>
              </a:rPr>
              <a:t>“</a:t>
            </a:r>
            <a:endParaRPr sz="6000" dirty="0">
              <a:solidFill>
                <a:srgbClr val="57889B"/>
              </a:solidFill>
              <a:latin typeface="Playfair Display"/>
              <a:ea typeface="Playfair Display"/>
              <a:cs typeface="Playfair Display"/>
              <a:sym typeface="Playfair Display"/>
            </a:endParaRPr>
          </a:p>
        </p:txBody>
      </p:sp>
      <p:sp>
        <p:nvSpPr>
          <p:cNvPr id="20" name="Shape 20"/>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3" name="Shape 23"/>
          <p:cNvSpPr txBox="1">
            <a:spLocks noGrp="1"/>
          </p:cNvSpPr>
          <p:nvPr>
            <p:ph type="body" idx="1"/>
          </p:nvPr>
        </p:nvSpPr>
        <p:spPr>
          <a:xfrm>
            <a:off x="1031425" y="1351100"/>
            <a:ext cx="7081200" cy="34623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4" name="Shape 24"/>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rtl="0">
              <a:spcBef>
                <a:spcPts val="0"/>
              </a:spcBef>
              <a:spcAft>
                <a:spcPts val="0"/>
              </a:spcAft>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 name="Shape 32"/>
          <p:cNvSpPr txBox="1">
            <a:spLocks noGrp="1"/>
          </p:cNvSpPr>
          <p:nvPr>
            <p:ph type="body" idx="1"/>
          </p:nvPr>
        </p:nvSpPr>
        <p:spPr>
          <a:xfrm>
            <a:off x="539000"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3" name="Shape 33"/>
          <p:cNvSpPr txBox="1">
            <a:spLocks noGrp="1"/>
          </p:cNvSpPr>
          <p:nvPr>
            <p:ph type="body" idx="2"/>
          </p:nvPr>
        </p:nvSpPr>
        <p:spPr>
          <a:xfrm>
            <a:off x="3250326"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4" name="Shape 34"/>
          <p:cNvSpPr txBox="1">
            <a:spLocks noGrp="1"/>
          </p:cNvSpPr>
          <p:nvPr>
            <p:ph type="body" idx="3"/>
          </p:nvPr>
        </p:nvSpPr>
        <p:spPr>
          <a:xfrm>
            <a:off x="5961653"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Shape 35"/>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Shape 38"/>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op decoration" type="blank">
  <p:cSld name="BLANK">
    <p:spTree>
      <p:nvGrpSpPr>
        <p:cNvPr id="1" name="Shape 42"/>
        <p:cNvGrpSpPr/>
        <p:nvPr/>
      </p:nvGrpSpPr>
      <p:grpSpPr>
        <a:xfrm>
          <a:off x="0" y="0"/>
          <a:ext cx="0" cy="0"/>
          <a:chOff x="0" y="0"/>
          <a:chExt cx="0" cy="0"/>
        </a:xfrm>
      </p:grpSpPr>
      <p:sp>
        <p:nvSpPr>
          <p:cNvPr id="43" name="Shape 43"/>
          <p:cNvSpPr/>
          <p:nvPr/>
        </p:nvSpPr>
        <p:spPr>
          <a:xfrm rot="10800000">
            <a:off x="3821306" y="-52066"/>
            <a:ext cx="1501500" cy="747900"/>
          </a:xfrm>
          <a:prstGeom prst="triangle">
            <a:avLst>
              <a:gd name="adj" fmla="val 50000"/>
            </a:avLst>
          </a:prstGeom>
          <a:no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750150"/>
            <a:ext cx="7081200" cy="539100"/>
          </a:xfrm>
          <a:prstGeom prst="rect">
            <a:avLst/>
          </a:prstGeom>
          <a:noFill/>
          <a:ln>
            <a:noFill/>
          </a:ln>
        </p:spPr>
        <p:txBody>
          <a:bodyPr spcFirstLastPara="1" wrap="square" lIns="91425" tIns="91425" rIns="91425" bIns="91425" anchor="t" anchorCtr="0"/>
          <a:lstStyle>
            <a:lvl1pPr lvl="0" algn="ctr">
              <a:spcBef>
                <a:spcPts val="0"/>
              </a:spcBef>
              <a:spcAft>
                <a:spcPts val="0"/>
              </a:spcAft>
              <a:buSzPts val="1800"/>
              <a:buFont typeface="Playfair Display"/>
              <a:buNone/>
              <a:defRPr sz="1800" i="1">
                <a:latin typeface="Playfair Display"/>
                <a:ea typeface="Playfair Display"/>
                <a:cs typeface="Playfair Display"/>
                <a:sym typeface="Playfair Display"/>
              </a:defRPr>
            </a:lvl1pPr>
            <a:lvl2pPr lvl="1">
              <a:spcBef>
                <a:spcPts val="0"/>
              </a:spcBef>
              <a:spcAft>
                <a:spcPts val="0"/>
              </a:spcAft>
              <a:buSzPts val="3600"/>
              <a:buNone/>
              <a:defRPr sz="3600" b="1"/>
            </a:lvl2pPr>
            <a:lvl3pPr lvl="2">
              <a:spcBef>
                <a:spcPts val="0"/>
              </a:spcBef>
              <a:spcAft>
                <a:spcPts val="0"/>
              </a:spcAft>
              <a:buSzPts val="3600"/>
              <a:buNone/>
              <a:defRPr sz="3600" b="1"/>
            </a:lvl3pPr>
            <a:lvl4pPr lvl="3">
              <a:spcBef>
                <a:spcPts val="0"/>
              </a:spcBef>
              <a:spcAft>
                <a:spcPts val="0"/>
              </a:spcAft>
              <a:buSzPts val="3600"/>
              <a:buNone/>
              <a:defRPr sz="3600" b="1"/>
            </a:lvl4pPr>
            <a:lvl5pPr lvl="4">
              <a:spcBef>
                <a:spcPts val="0"/>
              </a:spcBef>
              <a:spcAft>
                <a:spcPts val="0"/>
              </a:spcAft>
              <a:buSzPts val="3600"/>
              <a:buNone/>
              <a:defRPr sz="3600" b="1"/>
            </a:lvl5pPr>
            <a:lvl6pPr lvl="5">
              <a:spcBef>
                <a:spcPts val="0"/>
              </a:spcBef>
              <a:spcAft>
                <a:spcPts val="0"/>
              </a:spcAft>
              <a:buSzPts val="3600"/>
              <a:buNone/>
              <a:defRPr sz="3600" b="1"/>
            </a:lvl6pPr>
            <a:lvl7pPr lvl="6">
              <a:spcBef>
                <a:spcPts val="0"/>
              </a:spcBef>
              <a:spcAft>
                <a:spcPts val="0"/>
              </a:spcAft>
              <a:buSzPts val="3600"/>
              <a:buNone/>
              <a:defRPr sz="3600" b="1"/>
            </a:lvl7pPr>
            <a:lvl8pPr lvl="7">
              <a:spcBef>
                <a:spcPts val="0"/>
              </a:spcBef>
              <a:spcAft>
                <a:spcPts val="0"/>
              </a:spcAft>
              <a:buSzPts val="3600"/>
              <a:buNone/>
              <a:defRPr sz="3600" b="1"/>
            </a:lvl8pPr>
            <a:lvl9pPr lvl="8">
              <a:spcBef>
                <a:spcPts val="0"/>
              </a:spcBef>
              <a:spcAft>
                <a:spcPts val="0"/>
              </a:spcAft>
              <a:buSzPts val="3600"/>
              <a:buNone/>
              <a:defRPr sz="3600" b="1"/>
            </a:lvl9pPr>
          </a:lstStyle>
          <a:p>
            <a:endParaRPr/>
          </a:p>
        </p:txBody>
      </p:sp>
      <p:sp>
        <p:nvSpPr>
          <p:cNvPr id="7" name="Shape 7"/>
          <p:cNvSpPr txBox="1">
            <a:spLocks noGrp="1"/>
          </p:cNvSpPr>
          <p:nvPr>
            <p:ph type="body" idx="1"/>
          </p:nvPr>
        </p:nvSpPr>
        <p:spPr>
          <a:xfrm>
            <a:off x="1031425" y="1351100"/>
            <a:ext cx="7081200" cy="3462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CC0000"/>
              </a:buClr>
              <a:buSzPts val="2400"/>
              <a:buFont typeface="Lora"/>
              <a:buChar char="◈"/>
              <a:defRPr sz="2400">
                <a:latin typeface="Lora"/>
                <a:ea typeface="Lora"/>
                <a:cs typeface="Lora"/>
                <a:sym typeface="Lora"/>
              </a:defRPr>
            </a:lvl1pPr>
            <a:lvl2pPr marL="914400" lvl="1"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2pPr>
            <a:lvl3pPr marL="1371600" lvl="2"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3pPr>
            <a:lvl4pPr marL="1828800" lvl="3"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4pPr>
            <a:lvl5pPr marL="2286000" lvl="4"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5pPr>
            <a:lvl6pPr marL="2743200" lvl="5"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6pPr>
            <a:lvl7pPr marL="3200400" lvl="6"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7pPr>
            <a:lvl8pPr marL="3657600" lvl="7" indent="-355600">
              <a:lnSpc>
                <a:spcPct val="115000"/>
              </a:lnSpc>
              <a:spcBef>
                <a:spcPts val="0"/>
              </a:spcBef>
              <a:spcAft>
                <a:spcPts val="0"/>
              </a:spcAft>
              <a:buSzPts val="2000"/>
              <a:buFont typeface="Lora"/>
              <a:buChar char="○"/>
              <a:defRPr sz="2000">
                <a:latin typeface="Lora"/>
                <a:ea typeface="Lora"/>
                <a:cs typeface="Lora"/>
                <a:sym typeface="Lora"/>
              </a:defRPr>
            </a:lvl8pPr>
            <a:lvl9pPr marL="4114800" lvl="8" indent="-355600">
              <a:lnSpc>
                <a:spcPct val="115000"/>
              </a:lnSpc>
              <a:spcBef>
                <a:spcPts val="0"/>
              </a:spcBef>
              <a:spcAft>
                <a:spcPts val="0"/>
              </a:spcAft>
              <a:buSzPts val="2000"/>
              <a:buFont typeface="Lora"/>
              <a:buChar char="■"/>
              <a:defRPr sz="2000">
                <a:latin typeface="Lora"/>
                <a:ea typeface="Lora"/>
                <a:cs typeface="Lora"/>
                <a:sym typeface="Lora"/>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8" r:id="rId7"/>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rgbClr val="57889B"/>
        </a:buClr>
        <a:buFont typeface="Lora" pitchFamily="2" charset="77"/>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public.tableau.com/profile/kelly.jones4370#!/vizhome/TrafficFatalities2015/Fataliti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github.com/kjones5/metis_bootcamp/tree/master/Project3_TrafficAccidentData" TargetMode="External"/><Relationship Id="rId5" Type="http://schemas.openxmlformats.org/officeDocument/2006/relationships/hyperlink" Target="http://targetzero.com/" TargetMode="External"/><Relationship Id="rId4" Type="http://schemas.openxmlformats.org/officeDocument/2006/relationships/hyperlink" Target="https://www.kaggle.com/nhtsa/2015-traffic-fatalit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1598400" y="1534625"/>
            <a:ext cx="5947200" cy="325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000" b="0" i="0" dirty="0"/>
              <a:t>SAFETY FIRST:</a:t>
            </a:r>
            <a:endParaRPr sz="4000" b="0" i="0" dirty="0"/>
          </a:p>
          <a:p>
            <a:pPr marL="0" lvl="0" indent="0">
              <a:spcBef>
                <a:spcPts val="0"/>
              </a:spcBef>
              <a:spcAft>
                <a:spcPts val="0"/>
              </a:spcAft>
              <a:buNone/>
            </a:pPr>
            <a:r>
              <a:rPr lang="en" sz="4000" dirty="0"/>
              <a:t>Reducing Traffic Fatalities in Washington</a:t>
            </a:r>
            <a:endParaRPr sz="4000" dirty="0"/>
          </a:p>
          <a:p>
            <a:pPr marL="0" lvl="0" indent="0">
              <a:spcBef>
                <a:spcPts val="0"/>
              </a:spcBef>
              <a:spcAft>
                <a:spcPts val="0"/>
              </a:spcAft>
              <a:buNone/>
            </a:pPr>
            <a:endParaRPr sz="3000" i="0" dirty="0"/>
          </a:p>
          <a:p>
            <a:pPr marL="0" lvl="0" indent="0">
              <a:spcBef>
                <a:spcPts val="0"/>
              </a:spcBef>
              <a:spcAft>
                <a:spcPts val="0"/>
              </a:spcAft>
              <a:buNone/>
            </a:pPr>
            <a:r>
              <a:rPr lang="en" sz="2000" b="0" i="0" dirty="0"/>
              <a:t>Kelly Jones  |  May 2018</a:t>
            </a:r>
            <a:endParaRPr sz="2000" b="0" i="0" dirty="0"/>
          </a:p>
        </p:txBody>
      </p:sp>
      <p:grpSp>
        <p:nvGrpSpPr>
          <p:cNvPr id="52" name="Shape 52"/>
          <p:cNvGrpSpPr/>
          <p:nvPr/>
        </p:nvGrpSpPr>
        <p:grpSpPr>
          <a:xfrm>
            <a:off x="4337450" y="289764"/>
            <a:ext cx="481152" cy="461108"/>
            <a:chOff x="5275975" y="4344850"/>
            <a:chExt cx="470150" cy="398125"/>
          </a:xfrm>
        </p:grpSpPr>
        <p:sp>
          <p:nvSpPr>
            <p:cNvPr id="53" name="Shape 53"/>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416560" y="1045950"/>
            <a:ext cx="8270240" cy="3188400"/>
          </a:xfrm>
          <a:prstGeom prst="rect">
            <a:avLst/>
          </a:prstGeom>
        </p:spPr>
        <p:txBody>
          <a:bodyPr spcFirstLastPara="1" wrap="square" lIns="91425" tIns="91425" rIns="91425" bIns="91425" anchor="t" anchorCtr="0">
            <a:noAutofit/>
          </a:bodyPr>
          <a:lstStyle/>
          <a:p>
            <a:pPr marL="0" lvl="0" indent="0">
              <a:buNone/>
            </a:pPr>
            <a:r>
              <a:rPr lang="en-US" sz="2400" i="0" dirty="0"/>
              <a:t>“Washington State has adopted </a:t>
            </a:r>
            <a:r>
              <a:rPr lang="en-US" sz="2400" b="1" i="0" dirty="0"/>
              <a:t>Target Zero </a:t>
            </a:r>
            <a:r>
              <a:rPr lang="en-US" sz="2400" i="0" dirty="0"/>
              <a:t>— a goal to reduce traffic fatalities and serious injuries on Washington's roadways to </a:t>
            </a:r>
            <a:r>
              <a:rPr lang="en-US" sz="2400" b="1" i="0" dirty="0"/>
              <a:t>zero</a:t>
            </a:r>
            <a:r>
              <a:rPr lang="en-US" sz="2400" i="0" dirty="0"/>
              <a:t> by the year </a:t>
            </a:r>
            <a:r>
              <a:rPr lang="en-US" sz="2400" b="1" i="0" dirty="0"/>
              <a:t>2030</a:t>
            </a:r>
            <a:r>
              <a:rPr lang="en-US" sz="2400" i="0" dirty="0"/>
              <a:t>. </a:t>
            </a:r>
          </a:p>
          <a:p>
            <a:pPr marL="0" lvl="0" indent="0">
              <a:buNone/>
            </a:pPr>
            <a:endParaRPr lang="en-US" sz="2400" i="0" dirty="0"/>
          </a:p>
          <a:p>
            <a:pPr marL="0" lvl="0" indent="0">
              <a:buNone/>
            </a:pPr>
            <a:r>
              <a:rPr lang="en-US" sz="2400" i="0" dirty="0"/>
              <a:t>“Our goal is zero deaths and serious injuries, because </a:t>
            </a:r>
            <a:br>
              <a:rPr lang="en-US" sz="2400" i="0" dirty="0"/>
            </a:br>
            <a:r>
              <a:rPr lang="en-US" sz="2400" b="1" i="0" dirty="0"/>
              <a:t>every life counts</a:t>
            </a:r>
            <a:r>
              <a:rPr lang="en-US" sz="2400" i="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17" name="Shape 494">
            <a:extLst>
              <a:ext uri="{FF2B5EF4-FFF2-40B4-BE49-F238E27FC236}">
                <a16:creationId xmlns:a16="http://schemas.microsoft.com/office/drawing/2014/main" id="{8EC05349-1360-9A43-A2A6-E95CB6B8990E}"/>
              </a:ext>
            </a:extLst>
          </p:cNvPr>
          <p:cNvSpPr>
            <a:spLocks noChangeAspect="1"/>
          </p:cNvSpPr>
          <p:nvPr/>
        </p:nvSpPr>
        <p:spPr>
          <a:xfrm>
            <a:off x="1282744" y="2169464"/>
            <a:ext cx="850569" cy="896741"/>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 name="Group 4">
            <a:extLst>
              <a:ext uri="{FF2B5EF4-FFF2-40B4-BE49-F238E27FC236}">
                <a16:creationId xmlns:a16="http://schemas.microsoft.com/office/drawing/2014/main" id="{B1E3475A-1DA0-2245-AD8A-8EAB67C460F9}"/>
              </a:ext>
            </a:extLst>
          </p:cNvPr>
          <p:cNvGrpSpPr/>
          <p:nvPr/>
        </p:nvGrpSpPr>
        <p:grpSpPr>
          <a:xfrm>
            <a:off x="4066879" y="2142083"/>
            <a:ext cx="1039811" cy="880515"/>
            <a:chOff x="3981640" y="1619573"/>
            <a:chExt cx="1039811" cy="880515"/>
          </a:xfrm>
        </p:grpSpPr>
        <p:grpSp>
          <p:nvGrpSpPr>
            <p:cNvPr id="7" name="Shape 580">
              <a:extLst>
                <a:ext uri="{FF2B5EF4-FFF2-40B4-BE49-F238E27FC236}">
                  <a16:creationId xmlns:a16="http://schemas.microsoft.com/office/drawing/2014/main" id="{03DE50CB-E8ED-5B44-9755-7EA092B2CD27}"/>
                </a:ext>
              </a:extLst>
            </p:cNvPr>
            <p:cNvGrpSpPr>
              <a:grpSpLocks noChangeAspect="1"/>
            </p:cNvGrpSpPr>
            <p:nvPr/>
          </p:nvGrpSpPr>
          <p:grpSpPr>
            <a:xfrm>
              <a:off x="3981640" y="1619573"/>
              <a:ext cx="1039811" cy="880515"/>
              <a:chOff x="5275975" y="4344850"/>
              <a:chExt cx="470150" cy="398125"/>
            </a:xfrm>
            <a:solidFill>
              <a:srgbClr val="57889B"/>
            </a:solidFill>
          </p:grpSpPr>
          <p:sp>
            <p:nvSpPr>
              <p:cNvPr id="8" name="Shape 581">
                <a:extLst>
                  <a:ext uri="{FF2B5EF4-FFF2-40B4-BE49-F238E27FC236}">
                    <a16:creationId xmlns:a16="http://schemas.microsoft.com/office/drawing/2014/main" id="{ECC85365-A5BE-8145-91CF-F79025E4F18D}"/>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582">
                <a:extLst>
                  <a:ext uri="{FF2B5EF4-FFF2-40B4-BE49-F238E27FC236}">
                    <a16:creationId xmlns:a16="http://schemas.microsoft.com/office/drawing/2014/main" id="{462563D3-3CF0-6D4D-AB98-7C1B71F19AEB}"/>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583">
                <a:extLst>
                  <a:ext uri="{FF2B5EF4-FFF2-40B4-BE49-F238E27FC236}">
                    <a16:creationId xmlns:a16="http://schemas.microsoft.com/office/drawing/2014/main" id="{2BD05549-E008-324A-85BA-7E3630601D39}"/>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Shape 494">
              <a:extLst>
                <a:ext uri="{FF2B5EF4-FFF2-40B4-BE49-F238E27FC236}">
                  <a16:creationId xmlns:a16="http://schemas.microsoft.com/office/drawing/2014/main" id="{CF3A959B-1313-714D-A0AE-1E7DCFF9CEAD}"/>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 name="Group 20">
            <a:extLst>
              <a:ext uri="{FF2B5EF4-FFF2-40B4-BE49-F238E27FC236}">
                <a16:creationId xmlns:a16="http://schemas.microsoft.com/office/drawing/2014/main" id="{043206FA-CFDE-E742-91D5-616ABDF7E0BF}"/>
              </a:ext>
            </a:extLst>
          </p:cNvPr>
          <p:cNvGrpSpPr>
            <a:grpSpLocks noChangeAspect="1"/>
          </p:cNvGrpSpPr>
          <p:nvPr/>
        </p:nvGrpSpPr>
        <p:grpSpPr>
          <a:xfrm>
            <a:off x="6638239" y="2169464"/>
            <a:ext cx="734069" cy="547899"/>
            <a:chOff x="3981640" y="1619573"/>
            <a:chExt cx="1039811" cy="880515"/>
          </a:xfrm>
          <a:solidFill>
            <a:schemeClr val="bg1">
              <a:lumMod val="50000"/>
            </a:schemeClr>
          </a:solidFill>
        </p:grpSpPr>
        <p:grpSp>
          <p:nvGrpSpPr>
            <p:cNvPr id="22" name="Shape 580">
              <a:extLst>
                <a:ext uri="{FF2B5EF4-FFF2-40B4-BE49-F238E27FC236}">
                  <a16:creationId xmlns:a16="http://schemas.microsoft.com/office/drawing/2014/main" id="{336C1EE6-16B2-574D-9222-8FB7F39ACE00}"/>
                </a:ext>
              </a:extLst>
            </p:cNvPr>
            <p:cNvGrpSpPr>
              <a:grpSpLocks noChangeAspect="1"/>
            </p:cNvGrpSpPr>
            <p:nvPr/>
          </p:nvGrpSpPr>
          <p:grpSpPr>
            <a:xfrm>
              <a:off x="3981640" y="1619573"/>
              <a:ext cx="1039811" cy="880515"/>
              <a:chOff x="5275975" y="4344850"/>
              <a:chExt cx="470150" cy="398125"/>
            </a:xfrm>
            <a:grpFill/>
          </p:grpSpPr>
          <p:sp>
            <p:nvSpPr>
              <p:cNvPr id="25" name="Shape 581">
                <a:extLst>
                  <a:ext uri="{FF2B5EF4-FFF2-40B4-BE49-F238E27FC236}">
                    <a16:creationId xmlns:a16="http://schemas.microsoft.com/office/drawing/2014/main" id="{6A443DE1-236F-E046-BF08-5BC1C1A98BEC}"/>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582">
                <a:extLst>
                  <a:ext uri="{FF2B5EF4-FFF2-40B4-BE49-F238E27FC236}">
                    <a16:creationId xmlns:a16="http://schemas.microsoft.com/office/drawing/2014/main" id="{9517F09A-7937-6E4E-8312-55227915731F}"/>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583">
                <a:extLst>
                  <a:ext uri="{FF2B5EF4-FFF2-40B4-BE49-F238E27FC236}">
                    <a16:creationId xmlns:a16="http://schemas.microsoft.com/office/drawing/2014/main" id="{7315CD2A-E149-1349-B655-FCB9BE356A9C}"/>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3" name="Shape 494">
              <a:extLst>
                <a:ext uri="{FF2B5EF4-FFF2-40B4-BE49-F238E27FC236}">
                  <a16:creationId xmlns:a16="http://schemas.microsoft.com/office/drawing/2014/main" id="{86B1C11C-60AE-4549-BDEE-B52D8FFD5977}"/>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494">
              <a:extLst>
                <a:ext uri="{FF2B5EF4-FFF2-40B4-BE49-F238E27FC236}">
                  <a16:creationId xmlns:a16="http://schemas.microsoft.com/office/drawing/2014/main" id="{478B6210-9FEC-1A46-AEB4-E08D1825236A}"/>
                </a:ext>
              </a:extLst>
            </p:cNvPr>
            <p:cNvSpPr/>
            <p:nvPr/>
          </p:nvSpPr>
          <p:spPr>
            <a:xfrm>
              <a:off x="4193545" y="1798046"/>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 name="Group 29">
            <a:extLst>
              <a:ext uri="{FF2B5EF4-FFF2-40B4-BE49-F238E27FC236}">
                <a16:creationId xmlns:a16="http://schemas.microsoft.com/office/drawing/2014/main" id="{990A9CD7-58C3-5D4C-93B7-2A27AF645C54}"/>
              </a:ext>
            </a:extLst>
          </p:cNvPr>
          <p:cNvGrpSpPr>
            <a:grpSpLocks noChangeAspect="1"/>
          </p:cNvGrpSpPr>
          <p:nvPr/>
        </p:nvGrpSpPr>
        <p:grpSpPr>
          <a:xfrm>
            <a:off x="7519353" y="2381517"/>
            <a:ext cx="803236" cy="680183"/>
            <a:chOff x="3981640" y="1619573"/>
            <a:chExt cx="1039811" cy="880515"/>
          </a:xfrm>
        </p:grpSpPr>
        <p:grpSp>
          <p:nvGrpSpPr>
            <p:cNvPr id="31" name="Shape 580">
              <a:extLst>
                <a:ext uri="{FF2B5EF4-FFF2-40B4-BE49-F238E27FC236}">
                  <a16:creationId xmlns:a16="http://schemas.microsoft.com/office/drawing/2014/main" id="{DEA40113-5938-C04C-A779-633B91D5FEF5}"/>
                </a:ext>
              </a:extLst>
            </p:cNvPr>
            <p:cNvGrpSpPr>
              <a:grpSpLocks noChangeAspect="1"/>
            </p:cNvGrpSpPr>
            <p:nvPr/>
          </p:nvGrpSpPr>
          <p:grpSpPr>
            <a:xfrm>
              <a:off x="3981640" y="1619573"/>
              <a:ext cx="1039811" cy="880515"/>
              <a:chOff x="5275975" y="4344850"/>
              <a:chExt cx="470150" cy="398125"/>
            </a:xfrm>
            <a:solidFill>
              <a:srgbClr val="57889B"/>
            </a:solidFill>
          </p:grpSpPr>
          <p:sp>
            <p:nvSpPr>
              <p:cNvPr id="33" name="Shape 581">
                <a:extLst>
                  <a:ext uri="{FF2B5EF4-FFF2-40B4-BE49-F238E27FC236}">
                    <a16:creationId xmlns:a16="http://schemas.microsoft.com/office/drawing/2014/main" id="{4E0D4F2B-6DEA-2345-B4A3-70206D433CCA}"/>
                  </a:ext>
                </a:extLst>
              </p:cNvPr>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582">
                <a:extLst>
                  <a:ext uri="{FF2B5EF4-FFF2-40B4-BE49-F238E27FC236}">
                    <a16:creationId xmlns:a16="http://schemas.microsoft.com/office/drawing/2014/main" id="{CEC0C26C-B1AA-4C4C-B007-7BE7F27A63AE}"/>
                  </a:ext>
                </a:extLst>
              </p:cNvPr>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583">
                <a:extLst>
                  <a:ext uri="{FF2B5EF4-FFF2-40B4-BE49-F238E27FC236}">
                    <a16:creationId xmlns:a16="http://schemas.microsoft.com/office/drawing/2014/main" id="{4C352D5B-F960-B145-8D25-AFA74FC0AC2E}"/>
                  </a:ext>
                </a:extLst>
              </p:cNvPr>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2" name="Shape 494">
              <a:extLst>
                <a:ext uri="{FF2B5EF4-FFF2-40B4-BE49-F238E27FC236}">
                  <a16:creationId xmlns:a16="http://schemas.microsoft.com/office/drawing/2014/main" id="{F9882A40-F789-5645-BA40-AAE51B4D4280}"/>
                </a:ext>
              </a:extLst>
            </p:cNvPr>
            <p:cNvSpPr/>
            <p:nvPr/>
          </p:nvSpPr>
          <p:spPr>
            <a:xfrm>
              <a:off x="4504049" y="1770840"/>
              <a:ext cx="295135" cy="311156"/>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57889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 name="Explosion 1 2">
            <a:extLst>
              <a:ext uri="{FF2B5EF4-FFF2-40B4-BE49-F238E27FC236}">
                <a16:creationId xmlns:a16="http://schemas.microsoft.com/office/drawing/2014/main" id="{81C979F3-0222-8A42-A0E2-3820A2DA6901}"/>
              </a:ext>
            </a:extLst>
          </p:cNvPr>
          <p:cNvSpPr/>
          <p:nvPr/>
        </p:nvSpPr>
        <p:spPr>
          <a:xfrm>
            <a:off x="6911634" y="2389763"/>
            <a:ext cx="759417" cy="78525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ape 51">
            <a:extLst>
              <a:ext uri="{FF2B5EF4-FFF2-40B4-BE49-F238E27FC236}">
                <a16:creationId xmlns:a16="http://schemas.microsoft.com/office/drawing/2014/main" id="{8329E3AC-1B62-0C46-ACFA-BC32417E3612}"/>
              </a:ext>
            </a:extLst>
          </p:cNvPr>
          <p:cNvSpPr txBox="1">
            <a:spLocks/>
          </p:cNvSpPr>
          <p:nvPr/>
        </p:nvSpPr>
        <p:spPr>
          <a:xfrm>
            <a:off x="505769"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Person</a:t>
            </a:r>
            <a:endParaRPr lang="en-US" sz="2000" i="0" dirty="0"/>
          </a:p>
        </p:txBody>
      </p:sp>
      <p:sp>
        <p:nvSpPr>
          <p:cNvPr id="37" name="Shape 51">
            <a:extLst>
              <a:ext uri="{FF2B5EF4-FFF2-40B4-BE49-F238E27FC236}">
                <a16:creationId xmlns:a16="http://schemas.microsoft.com/office/drawing/2014/main" id="{172732D6-CB34-5A48-9C39-DF4CAB3D27BE}"/>
              </a:ext>
            </a:extLst>
          </p:cNvPr>
          <p:cNvSpPr txBox="1">
            <a:spLocks/>
          </p:cNvSpPr>
          <p:nvPr/>
        </p:nvSpPr>
        <p:spPr>
          <a:xfrm>
            <a:off x="3313978"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Vehicle</a:t>
            </a:r>
            <a:endParaRPr lang="en-US" sz="2000" i="0" dirty="0"/>
          </a:p>
        </p:txBody>
      </p:sp>
      <p:sp>
        <p:nvSpPr>
          <p:cNvPr id="38" name="Shape 51">
            <a:extLst>
              <a:ext uri="{FF2B5EF4-FFF2-40B4-BE49-F238E27FC236}">
                <a16:creationId xmlns:a16="http://schemas.microsoft.com/office/drawing/2014/main" id="{D03E85B5-C58D-0D43-9DAC-7D846C71B33C}"/>
              </a:ext>
            </a:extLst>
          </p:cNvPr>
          <p:cNvSpPr txBox="1">
            <a:spLocks/>
          </p:cNvSpPr>
          <p:nvPr/>
        </p:nvSpPr>
        <p:spPr>
          <a:xfrm>
            <a:off x="6122188" y="3389696"/>
            <a:ext cx="2338169" cy="1070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i="0" dirty="0"/>
              <a:t>Accident</a:t>
            </a:r>
            <a:endParaRPr lang="en-US" sz="2000" i="0" dirty="0"/>
          </a:p>
        </p:txBody>
      </p:sp>
      <p:sp>
        <p:nvSpPr>
          <p:cNvPr id="28" name="Shape 51">
            <a:extLst>
              <a:ext uri="{FF2B5EF4-FFF2-40B4-BE49-F238E27FC236}">
                <a16:creationId xmlns:a16="http://schemas.microsoft.com/office/drawing/2014/main" id="{53FAD99B-C6E1-3245-980C-ACC3E2DB64D9}"/>
              </a:ext>
            </a:extLst>
          </p:cNvPr>
          <p:cNvSpPr txBox="1">
            <a:spLocks/>
          </p:cNvSpPr>
          <p:nvPr/>
        </p:nvSpPr>
        <p:spPr>
          <a:xfrm>
            <a:off x="1598400" y="914403"/>
            <a:ext cx="5947200" cy="788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4000" b="1" i="0" dirty="0"/>
              <a:t>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1031425" y="668870"/>
            <a:ext cx="7081200" cy="98721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600" b="1" i="0" dirty="0">
                <a:solidFill>
                  <a:srgbClr val="57889B"/>
                </a:solidFill>
              </a:rPr>
              <a:t>Model: </a:t>
            </a:r>
            <a:r>
              <a:rPr lang="en-US" sz="3600" b="1" i="0" dirty="0">
                <a:solidFill>
                  <a:srgbClr val="57889B"/>
                </a:solidFill>
              </a:rPr>
              <a:t>Decision Trees</a:t>
            </a:r>
            <a:endParaRPr sz="3600" b="1" i="0" dirty="0">
              <a:solidFill>
                <a:srgbClr val="57889B"/>
              </a:solidFill>
            </a:endParaRPr>
          </a:p>
          <a:p>
            <a:pPr marL="0" lvl="0" indent="0">
              <a:spcBef>
                <a:spcPts val="1200"/>
              </a:spcBef>
              <a:spcAft>
                <a:spcPts val="0"/>
              </a:spcAft>
              <a:buNone/>
            </a:pPr>
            <a:r>
              <a:rPr lang="en" sz="2000" i="0" dirty="0"/>
              <a:t>Boosted with “</a:t>
            </a:r>
            <a:r>
              <a:rPr lang="en" sz="2000" i="0" dirty="0" err="1"/>
              <a:t>CatBoost</a:t>
            </a:r>
            <a:r>
              <a:rPr lang="en" sz="2000" i="0" dirty="0"/>
              <a:t>”</a:t>
            </a:r>
            <a:endParaRPr sz="2000" i="0" dirty="0"/>
          </a:p>
        </p:txBody>
      </p:sp>
      <p:sp>
        <p:nvSpPr>
          <p:cNvPr id="6" name="Shape 141">
            <a:extLst>
              <a:ext uri="{FF2B5EF4-FFF2-40B4-BE49-F238E27FC236}">
                <a16:creationId xmlns:a16="http://schemas.microsoft.com/office/drawing/2014/main" id="{40D5AD73-7192-524E-81FF-A7D873ADCB87}"/>
              </a:ext>
            </a:extLst>
          </p:cNvPr>
          <p:cNvSpPr txBox="1"/>
          <p:nvPr/>
        </p:nvSpPr>
        <p:spPr>
          <a:xfrm>
            <a:off x="3368466" y="-261261"/>
            <a:ext cx="2395200" cy="9027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4800" dirty="0">
                <a:solidFill>
                  <a:srgbClr val="57889B"/>
                </a:solidFill>
                <a:latin typeface="Playfair Display"/>
                <a:ea typeface="Playfair Display"/>
                <a:cs typeface="Playfair Display"/>
                <a:sym typeface="Playfair Display"/>
              </a:rPr>
              <a:t>1</a:t>
            </a:r>
            <a:endParaRPr sz="4800" dirty="0">
              <a:solidFill>
                <a:srgbClr val="57889B"/>
              </a:solidFill>
              <a:latin typeface="Playfair Display"/>
              <a:ea typeface="Playfair Display"/>
              <a:cs typeface="Playfair Display"/>
              <a:sym typeface="Playfair Display"/>
            </a:endParaRPr>
          </a:p>
        </p:txBody>
      </p:sp>
      <p:grpSp>
        <p:nvGrpSpPr>
          <p:cNvPr id="12" name="Group 11">
            <a:extLst>
              <a:ext uri="{FF2B5EF4-FFF2-40B4-BE49-F238E27FC236}">
                <a16:creationId xmlns:a16="http://schemas.microsoft.com/office/drawing/2014/main" id="{F6D378BD-264D-D44F-90E5-FBD47CC43A13}"/>
              </a:ext>
            </a:extLst>
          </p:cNvPr>
          <p:cNvGrpSpPr/>
          <p:nvPr/>
        </p:nvGrpSpPr>
        <p:grpSpPr>
          <a:xfrm>
            <a:off x="241609" y="2074706"/>
            <a:ext cx="3680151" cy="2806141"/>
            <a:chOff x="241609" y="2074706"/>
            <a:chExt cx="3680151" cy="2806141"/>
          </a:xfrm>
        </p:grpSpPr>
        <p:sp>
          <p:nvSpPr>
            <p:cNvPr id="8" name="Shape 51">
              <a:extLst>
                <a:ext uri="{FF2B5EF4-FFF2-40B4-BE49-F238E27FC236}">
                  <a16:creationId xmlns:a16="http://schemas.microsoft.com/office/drawing/2014/main" id="{E97CBABC-D286-3E47-B8A9-C08BF8F7B5EA}"/>
                </a:ext>
              </a:extLst>
            </p:cNvPr>
            <p:cNvSpPr txBox="1">
              <a:spLocks/>
            </p:cNvSpPr>
            <p:nvPr/>
          </p:nvSpPr>
          <p:spPr>
            <a:xfrm>
              <a:off x="241609" y="2074706"/>
              <a:ext cx="3680151" cy="2212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u="sng" dirty="0">
                  <a:solidFill>
                    <a:schemeClr val="tx1">
                      <a:lumMod val="50000"/>
                      <a:lumOff val="50000"/>
                    </a:schemeClr>
                  </a:solidFill>
                </a:rPr>
                <a:t>INPUTS</a:t>
              </a:r>
              <a:r>
                <a:rPr lang="en-US" sz="2000" i="0" dirty="0">
                  <a:solidFill>
                    <a:schemeClr val="tx1">
                      <a:lumMod val="50000"/>
                      <a:lumOff val="50000"/>
                    </a:schemeClr>
                  </a:solidFill>
                </a:rPr>
                <a:t>:</a:t>
              </a:r>
            </a:p>
            <a:p>
              <a:r>
                <a:rPr lang="en-US" sz="2800" i="0" dirty="0"/>
                <a:t>67 features</a:t>
              </a:r>
            </a:p>
            <a:p>
              <a:endParaRPr lang="en-US" i="0" dirty="0"/>
            </a:p>
            <a:p>
              <a:r>
                <a:rPr lang="en-US" sz="2800" i="0" dirty="0"/>
                <a:t>48K observations</a:t>
              </a:r>
            </a:p>
            <a:p>
              <a:endParaRPr lang="en-US" sz="2800" i="0" dirty="0"/>
            </a:p>
          </p:txBody>
        </p:sp>
        <p:sp>
          <p:nvSpPr>
            <p:cNvPr id="10" name="Shape 51">
              <a:extLst>
                <a:ext uri="{FF2B5EF4-FFF2-40B4-BE49-F238E27FC236}">
                  <a16:creationId xmlns:a16="http://schemas.microsoft.com/office/drawing/2014/main" id="{3DCC0971-D37A-7A4E-9D03-93475E29E73E}"/>
                </a:ext>
              </a:extLst>
            </p:cNvPr>
            <p:cNvSpPr txBox="1">
              <a:spLocks/>
            </p:cNvSpPr>
            <p:nvPr/>
          </p:nvSpPr>
          <p:spPr>
            <a:xfrm>
              <a:off x="706305" y="4039633"/>
              <a:ext cx="1280160" cy="84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65000"/>
                      <a:lumOff val="35000"/>
                    </a:schemeClr>
                  </a:solidFill>
                </a:rPr>
                <a:t>TRAIN:</a:t>
              </a:r>
            </a:p>
            <a:p>
              <a:r>
                <a:rPr lang="en-US" sz="2000" i="0" dirty="0">
                  <a:solidFill>
                    <a:schemeClr val="tx1">
                      <a:lumMod val="65000"/>
                      <a:lumOff val="35000"/>
                    </a:schemeClr>
                  </a:solidFill>
                </a:rPr>
                <a:t>38K</a:t>
              </a:r>
            </a:p>
          </p:txBody>
        </p:sp>
        <p:sp>
          <p:nvSpPr>
            <p:cNvPr id="11" name="Shape 51">
              <a:extLst>
                <a:ext uri="{FF2B5EF4-FFF2-40B4-BE49-F238E27FC236}">
                  <a16:creationId xmlns:a16="http://schemas.microsoft.com/office/drawing/2014/main" id="{DB8FC9DE-6943-1840-A22C-AC22B5DA431B}"/>
                </a:ext>
              </a:extLst>
            </p:cNvPr>
            <p:cNvSpPr txBox="1">
              <a:spLocks/>
            </p:cNvSpPr>
            <p:nvPr/>
          </p:nvSpPr>
          <p:spPr>
            <a:xfrm>
              <a:off x="2189906" y="4039633"/>
              <a:ext cx="1280160" cy="84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dirty="0">
                  <a:solidFill>
                    <a:schemeClr val="tx1">
                      <a:lumMod val="65000"/>
                      <a:lumOff val="35000"/>
                    </a:schemeClr>
                  </a:solidFill>
                </a:rPr>
                <a:t>TEST:</a:t>
              </a:r>
            </a:p>
            <a:p>
              <a:r>
                <a:rPr lang="en-US" sz="2000" i="0" dirty="0">
                  <a:solidFill>
                    <a:schemeClr val="tx1">
                      <a:lumMod val="65000"/>
                      <a:lumOff val="35000"/>
                    </a:schemeClr>
                  </a:solidFill>
                </a:rPr>
                <a:t>10K</a:t>
              </a:r>
            </a:p>
          </p:txBody>
        </p:sp>
        <p:cxnSp>
          <p:nvCxnSpPr>
            <p:cNvPr id="4" name="Straight Arrow Connector 3">
              <a:extLst>
                <a:ext uri="{FF2B5EF4-FFF2-40B4-BE49-F238E27FC236}">
                  <a16:creationId xmlns:a16="http://schemas.microsoft.com/office/drawing/2014/main" id="{852AB4AF-0581-F346-9D09-9D9EFFC1AD09}"/>
                </a:ext>
              </a:extLst>
            </p:cNvPr>
            <p:cNvCxnSpPr/>
            <p:nvPr/>
          </p:nvCxnSpPr>
          <p:spPr>
            <a:xfrm flipH="1">
              <a:off x="1452880" y="3606800"/>
              <a:ext cx="436880" cy="457200"/>
            </a:xfrm>
            <a:prstGeom prst="straightConnector1">
              <a:avLst/>
            </a:prstGeom>
            <a:ln w="25400">
              <a:solidFill>
                <a:srgbClr val="5788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E875E0-9A68-1844-A115-4746FF4B0768}"/>
                </a:ext>
              </a:extLst>
            </p:cNvPr>
            <p:cNvCxnSpPr>
              <a:cxnSpLocks/>
            </p:cNvCxnSpPr>
            <p:nvPr/>
          </p:nvCxnSpPr>
          <p:spPr>
            <a:xfrm>
              <a:off x="2336680" y="3608823"/>
              <a:ext cx="436880" cy="457200"/>
            </a:xfrm>
            <a:prstGeom prst="straightConnector1">
              <a:avLst/>
            </a:prstGeom>
            <a:ln w="25400">
              <a:solidFill>
                <a:srgbClr val="57889B"/>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Shape 51">
            <a:extLst>
              <a:ext uri="{FF2B5EF4-FFF2-40B4-BE49-F238E27FC236}">
                <a16:creationId xmlns:a16="http://schemas.microsoft.com/office/drawing/2014/main" id="{40A83D6C-85AE-874D-BB2A-4CF15CE978FD}"/>
              </a:ext>
            </a:extLst>
          </p:cNvPr>
          <p:cNvSpPr txBox="1">
            <a:spLocks/>
          </p:cNvSpPr>
          <p:nvPr/>
        </p:nvSpPr>
        <p:spPr>
          <a:xfrm>
            <a:off x="4752649" y="2074705"/>
            <a:ext cx="3680151" cy="2806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sz="2000" i="0" u="sng" dirty="0">
                <a:solidFill>
                  <a:schemeClr val="tx1">
                    <a:lumMod val="50000"/>
                    <a:lumOff val="50000"/>
                  </a:schemeClr>
                </a:solidFill>
              </a:rPr>
              <a:t>OUTPUTS</a:t>
            </a:r>
            <a:r>
              <a:rPr lang="en-US" sz="2000" i="0" dirty="0">
                <a:solidFill>
                  <a:schemeClr val="tx1">
                    <a:lumMod val="50000"/>
                    <a:lumOff val="50000"/>
                  </a:schemeClr>
                </a:solidFill>
              </a:rPr>
              <a:t>:</a:t>
            </a:r>
          </a:p>
          <a:p>
            <a:r>
              <a:rPr lang="en-US" sz="2800" i="0" dirty="0"/>
              <a:t>Feature Importance</a:t>
            </a:r>
          </a:p>
          <a:p>
            <a:endParaRPr lang="en-US" i="0" dirty="0"/>
          </a:p>
          <a:p>
            <a:pPr>
              <a:spcAft>
                <a:spcPts val="600"/>
              </a:spcAft>
            </a:pPr>
            <a:r>
              <a:rPr lang="en-US" sz="2000" i="0" dirty="0">
                <a:solidFill>
                  <a:schemeClr val="tx1">
                    <a:lumMod val="65000"/>
                    <a:lumOff val="35000"/>
                  </a:schemeClr>
                </a:solidFill>
              </a:rPr>
              <a:t>Most Harmful Event</a:t>
            </a:r>
          </a:p>
          <a:p>
            <a:pPr>
              <a:spcAft>
                <a:spcPts val="600"/>
              </a:spcAft>
            </a:pPr>
            <a:r>
              <a:rPr lang="en-US" sz="2000" i="0" dirty="0">
                <a:solidFill>
                  <a:schemeClr val="tx1">
                    <a:lumMod val="65000"/>
                    <a:lumOff val="35000"/>
                  </a:schemeClr>
                </a:solidFill>
              </a:rPr>
              <a:t>Person’s Age</a:t>
            </a:r>
          </a:p>
          <a:p>
            <a:pPr>
              <a:spcAft>
                <a:spcPts val="600"/>
              </a:spcAft>
            </a:pPr>
            <a:r>
              <a:rPr lang="en-US" sz="2000" i="0" dirty="0">
                <a:solidFill>
                  <a:schemeClr val="tx1">
                    <a:lumMod val="65000"/>
                    <a:lumOff val="35000"/>
                  </a:schemeClr>
                </a:solidFill>
              </a:rPr>
              <a:t>Vehicle Damage</a:t>
            </a:r>
          </a:p>
          <a:p>
            <a:pPr>
              <a:spcAft>
                <a:spcPts val="600"/>
              </a:spcAft>
            </a:pPr>
            <a:r>
              <a:rPr lang="en-US" sz="2000" i="0" dirty="0">
                <a:solidFill>
                  <a:schemeClr val="tx1">
                    <a:lumMod val="65000"/>
                    <a:lumOff val="35000"/>
                  </a:schemeClr>
                </a:solidFill>
              </a:rPr>
              <a:t>Restraint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ctrTitle" idx="4294967295"/>
          </p:nvPr>
        </p:nvSpPr>
        <p:spPr>
          <a:xfrm>
            <a:off x="5918979" y="375718"/>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400" i="0" dirty="0">
                <a:solidFill>
                  <a:srgbClr val="57889B"/>
                </a:solidFill>
              </a:rPr>
              <a:t>89</a:t>
            </a:r>
            <a:r>
              <a:rPr lang="en" sz="4400" i="0" dirty="0">
                <a:solidFill>
                  <a:srgbClr val="57889B"/>
                </a:solidFill>
              </a:rPr>
              <a:t>%</a:t>
            </a:r>
            <a:endParaRPr sz="4400" i="0" dirty="0">
              <a:solidFill>
                <a:srgbClr val="57889B"/>
              </a:solidFill>
            </a:endParaRPr>
          </a:p>
        </p:txBody>
      </p:sp>
      <p:sp>
        <p:nvSpPr>
          <p:cNvPr id="245" name="Shape 245"/>
          <p:cNvSpPr txBox="1">
            <a:spLocks noGrp="1"/>
          </p:cNvSpPr>
          <p:nvPr>
            <p:ph type="subTitle" idx="4294967295"/>
          </p:nvPr>
        </p:nvSpPr>
        <p:spPr>
          <a:xfrm>
            <a:off x="5918979" y="986627"/>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Accuracy</a:t>
            </a:r>
            <a:br>
              <a:rPr lang="en" sz="1800" dirty="0"/>
            </a:br>
            <a:r>
              <a:rPr lang="en" sz="1200" dirty="0">
                <a:solidFill>
                  <a:schemeClr val="tx1">
                    <a:lumMod val="65000"/>
                    <a:lumOff val="35000"/>
                  </a:schemeClr>
                </a:solidFill>
              </a:rPr>
              <a:t>How often we were right</a:t>
            </a:r>
          </a:p>
        </p:txBody>
      </p:sp>
      <p:sp>
        <p:nvSpPr>
          <p:cNvPr id="246" name="Shape 246"/>
          <p:cNvSpPr txBox="1">
            <a:spLocks noGrp="1"/>
          </p:cNvSpPr>
          <p:nvPr>
            <p:ph type="ctrTitle" idx="4294967295"/>
          </p:nvPr>
        </p:nvSpPr>
        <p:spPr>
          <a:xfrm>
            <a:off x="5918979" y="3429659"/>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i="0" dirty="0">
                <a:solidFill>
                  <a:srgbClr val="57889B"/>
                </a:solidFill>
              </a:rPr>
              <a:t>90%</a:t>
            </a:r>
            <a:endParaRPr sz="4400" i="0" dirty="0">
              <a:solidFill>
                <a:srgbClr val="57889B"/>
              </a:solidFill>
            </a:endParaRPr>
          </a:p>
        </p:txBody>
      </p:sp>
      <p:sp>
        <p:nvSpPr>
          <p:cNvPr id="247" name="Shape 247"/>
          <p:cNvSpPr txBox="1">
            <a:spLocks noGrp="1"/>
          </p:cNvSpPr>
          <p:nvPr>
            <p:ph type="subTitle" idx="4294967295"/>
          </p:nvPr>
        </p:nvSpPr>
        <p:spPr>
          <a:xfrm>
            <a:off x="5918979" y="4040568"/>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Recall</a:t>
            </a:r>
            <a:br>
              <a:rPr lang="en" sz="1800" dirty="0"/>
            </a:br>
            <a:r>
              <a:rPr lang="en" sz="1200" dirty="0">
                <a:solidFill>
                  <a:schemeClr val="tx1">
                    <a:lumMod val="65000"/>
                    <a:lumOff val="35000"/>
                  </a:schemeClr>
                </a:solidFill>
              </a:rPr>
              <a:t>Detecting true positives</a:t>
            </a:r>
          </a:p>
        </p:txBody>
      </p:sp>
      <p:sp>
        <p:nvSpPr>
          <p:cNvPr id="248" name="Shape 248"/>
          <p:cNvSpPr txBox="1">
            <a:spLocks noGrp="1"/>
          </p:cNvSpPr>
          <p:nvPr>
            <p:ph type="ctrTitle" idx="4294967295"/>
          </p:nvPr>
        </p:nvSpPr>
        <p:spPr>
          <a:xfrm>
            <a:off x="5918979" y="1943497"/>
            <a:ext cx="2098040" cy="89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i="0" dirty="0">
                <a:solidFill>
                  <a:srgbClr val="57889B"/>
                </a:solidFill>
              </a:rPr>
              <a:t>80%</a:t>
            </a:r>
            <a:endParaRPr sz="4400" i="0" dirty="0">
              <a:solidFill>
                <a:srgbClr val="57889B"/>
              </a:solidFill>
            </a:endParaRPr>
          </a:p>
        </p:txBody>
      </p:sp>
      <p:sp>
        <p:nvSpPr>
          <p:cNvPr id="249" name="Shape 249"/>
          <p:cNvSpPr txBox="1">
            <a:spLocks noGrp="1"/>
          </p:cNvSpPr>
          <p:nvPr>
            <p:ph type="subTitle" idx="4294967295"/>
          </p:nvPr>
        </p:nvSpPr>
        <p:spPr>
          <a:xfrm>
            <a:off x="5918979" y="2554406"/>
            <a:ext cx="209804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t>Precision</a:t>
            </a:r>
            <a:br>
              <a:rPr lang="en" sz="1800" dirty="0"/>
            </a:br>
            <a:r>
              <a:rPr lang="en" sz="1200" dirty="0">
                <a:solidFill>
                  <a:schemeClr val="tx1">
                    <a:lumMod val="65000"/>
                    <a:lumOff val="35000"/>
                  </a:schemeClr>
                </a:solidFill>
              </a:rPr>
              <a:t>Avoiding false positives</a:t>
            </a:r>
          </a:p>
        </p:txBody>
      </p:sp>
      <p:grpSp>
        <p:nvGrpSpPr>
          <p:cNvPr id="250" name="Shape 250"/>
          <p:cNvGrpSpPr/>
          <p:nvPr/>
        </p:nvGrpSpPr>
        <p:grpSpPr>
          <a:xfrm>
            <a:off x="4397111" y="118502"/>
            <a:ext cx="349800" cy="256472"/>
            <a:chOff x="4610450" y="3703750"/>
            <a:chExt cx="453050" cy="332175"/>
          </a:xfrm>
          <a:solidFill>
            <a:srgbClr val="57889B"/>
          </a:solidFill>
        </p:grpSpPr>
        <p:sp>
          <p:nvSpPr>
            <p:cNvPr id="251" name="Shape 251"/>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845A353-5057-4340-9666-21D055183822}"/>
              </a:ext>
            </a:extLst>
          </p:cNvPr>
          <p:cNvPicPr>
            <a:picLocks noChangeAspect="1"/>
          </p:cNvPicPr>
          <p:nvPr/>
        </p:nvPicPr>
        <p:blipFill rotWithShape="1">
          <a:blip r:embed="rId3"/>
          <a:srcRect t="2048" r="16315" b="8419"/>
          <a:stretch/>
        </p:blipFill>
        <p:spPr>
          <a:xfrm>
            <a:off x="289623" y="1111316"/>
            <a:ext cx="4189270" cy="3921761"/>
          </a:xfrm>
          <a:prstGeom prst="rect">
            <a:avLst/>
          </a:prstGeom>
        </p:spPr>
      </p:pic>
      <p:sp>
        <p:nvSpPr>
          <p:cNvPr id="4" name="TextBox 3">
            <a:extLst>
              <a:ext uri="{FF2B5EF4-FFF2-40B4-BE49-F238E27FC236}">
                <a16:creationId xmlns:a16="http://schemas.microsoft.com/office/drawing/2014/main" id="{96E0E474-D9BC-574D-ABA1-27DFD5ECF834}"/>
              </a:ext>
            </a:extLst>
          </p:cNvPr>
          <p:cNvSpPr txBox="1"/>
          <p:nvPr/>
        </p:nvSpPr>
        <p:spPr>
          <a:xfrm>
            <a:off x="1432797" y="1822506"/>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5,528</a:t>
            </a:r>
          </a:p>
        </p:txBody>
      </p:sp>
      <p:sp>
        <p:nvSpPr>
          <p:cNvPr id="14" name="TextBox 13">
            <a:extLst>
              <a:ext uri="{FF2B5EF4-FFF2-40B4-BE49-F238E27FC236}">
                <a16:creationId xmlns:a16="http://schemas.microsoft.com/office/drawing/2014/main" id="{040BB9B2-8022-824C-9647-D631CF557668}"/>
              </a:ext>
            </a:extLst>
          </p:cNvPr>
          <p:cNvSpPr txBox="1"/>
          <p:nvPr/>
        </p:nvSpPr>
        <p:spPr>
          <a:xfrm>
            <a:off x="3120358" y="1802186"/>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724</a:t>
            </a:r>
          </a:p>
        </p:txBody>
      </p:sp>
      <p:sp>
        <p:nvSpPr>
          <p:cNvPr id="15" name="TextBox 14">
            <a:extLst>
              <a:ext uri="{FF2B5EF4-FFF2-40B4-BE49-F238E27FC236}">
                <a16:creationId xmlns:a16="http://schemas.microsoft.com/office/drawing/2014/main" id="{25C9C5A4-D696-6B41-8C0E-D4C837E870CA}"/>
              </a:ext>
            </a:extLst>
          </p:cNvPr>
          <p:cNvSpPr txBox="1"/>
          <p:nvPr/>
        </p:nvSpPr>
        <p:spPr>
          <a:xfrm>
            <a:off x="1432797" y="3477408"/>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331</a:t>
            </a:r>
          </a:p>
        </p:txBody>
      </p:sp>
      <p:sp>
        <p:nvSpPr>
          <p:cNvPr id="16" name="TextBox 15">
            <a:extLst>
              <a:ext uri="{FF2B5EF4-FFF2-40B4-BE49-F238E27FC236}">
                <a16:creationId xmlns:a16="http://schemas.microsoft.com/office/drawing/2014/main" id="{7138A3CC-38E6-934F-8868-1968F088E9A5}"/>
              </a:ext>
            </a:extLst>
          </p:cNvPr>
          <p:cNvSpPr txBox="1"/>
          <p:nvPr/>
        </p:nvSpPr>
        <p:spPr>
          <a:xfrm>
            <a:off x="3120358" y="3477407"/>
            <a:ext cx="711200" cy="307777"/>
          </a:xfrm>
          <a:prstGeom prst="rect">
            <a:avLst/>
          </a:prstGeom>
          <a:solidFill>
            <a:schemeClr val="bg1"/>
          </a:solidFill>
          <a:ln>
            <a:noFill/>
          </a:ln>
        </p:spPr>
        <p:txBody>
          <a:bodyPr wrap="square" rtlCol="0">
            <a:spAutoFit/>
          </a:bodyPr>
          <a:lstStyle/>
          <a:p>
            <a:pPr algn="ctr"/>
            <a:r>
              <a:rPr lang="en-US" dirty="0">
                <a:solidFill>
                  <a:schemeClr val="accent1">
                    <a:lumMod val="50000"/>
                  </a:schemeClr>
                </a:solidFill>
              </a:rPr>
              <a:t>2,970</a:t>
            </a:r>
          </a:p>
        </p:txBody>
      </p:sp>
      <p:sp>
        <p:nvSpPr>
          <p:cNvPr id="18" name="Shape 51">
            <a:extLst>
              <a:ext uri="{FF2B5EF4-FFF2-40B4-BE49-F238E27FC236}">
                <a16:creationId xmlns:a16="http://schemas.microsoft.com/office/drawing/2014/main" id="{90FC25DF-A864-4B42-AA4E-B303E96324FA}"/>
              </a:ext>
            </a:extLst>
          </p:cNvPr>
          <p:cNvSpPr txBox="1">
            <a:spLocks/>
          </p:cNvSpPr>
          <p:nvPr/>
        </p:nvSpPr>
        <p:spPr>
          <a:xfrm>
            <a:off x="679411" y="176068"/>
            <a:ext cx="3680151" cy="800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r>
              <a:rPr lang="en-US" i="0" u="sng" dirty="0">
                <a:solidFill>
                  <a:schemeClr val="tx1">
                    <a:lumMod val="50000"/>
                    <a:lumOff val="50000"/>
                  </a:schemeClr>
                </a:solidFill>
              </a:rPr>
              <a:t>MORE OUTPUTS</a:t>
            </a:r>
            <a:r>
              <a:rPr lang="en-US" i="0" dirty="0">
                <a:solidFill>
                  <a:schemeClr val="tx1">
                    <a:lumMod val="50000"/>
                    <a:lumOff val="50000"/>
                  </a:schemeClr>
                </a:solidFill>
              </a:rPr>
              <a:t>:</a:t>
            </a:r>
          </a:p>
          <a:p>
            <a:r>
              <a:rPr lang="en-US" sz="2400" i="0" dirty="0"/>
              <a:t>Confusion Matrix</a:t>
            </a:r>
          </a:p>
        </p:txBody>
      </p:sp>
      <p:sp>
        <p:nvSpPr>
          <p:cNvPr id="6" name="Rectangle 5">
            <a:extLst>
              <a:ext uri="{FF2B5EF4-FFF2-40B4-BE49-F238E27FC236}">
                <a16:creationId xmlns:a16="http://schemas.microsoft.com/office/drawing/2014/main" id="{3654012B-3988-6D4E-B8C8-F204EC32D396}"/>
              </a:ext>
            </a:extLst>
          </p:cNvPr>
          <p:cNvSpPr/>
          <p:nvPr/>
        </p:nvSpPr>
        <p:spPr>
          <a:xfrm>
            <a:off x="5548745" y="3477407"/>
            <a:ext cx="2729346" cy="1413248"/>
          </a:xfrm>
          <a:prstGeom prst="rect">
            <a:avLst/>
          </a:prstGeom>
          <a:noFill/>
          <a:ln>
            <a:solidFill>
              <a:srgbClr val="57889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5" grpId="0" build="p"/>
      <p:bldP spid="246" grpId="0"/>
      <p:bldP spid="247" grpId="0" build="p"/>
      <p:bldP spid="248" grpId="0"/>
      <p:bldP spid="249" grpId="0"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3E1999-07BE-7543-B0C9-ACE5D6071023}"/>
              </a:ext>
            </a:extLst>
          </p:cNvPr>
          <p:cNvSpPr/>
          <p:nvPr/>
        </p:nvSpPr>
        <p:spPr>
          <a:xfrm>
            <a:off x="2983424" y="411830"/>
            <a:ext cx="4936297" cy="3726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323">
            <a:extLst>
              <a:ext uri="{FF2B5EF4-FFF2-40B4-BE49-F238E27FC236}">
                <a16:creationId xmlns:a16="http://schemas.microsoft.com/office/drawing/2014/main" id="{DD3EE7B7-F61F-7541-8196-8E773ECC49A3}"/>
              </a:ext>
            </a:extLst>
          </p:cNvPr>
          <p:cNvSpPr/>
          <p:nvPr/>
        </p:nvSpPr>
        <p:spPr>
          <a:xfrm>
            <a:off x="2735452" y="134855"/>
            <a:ext cx="5413761" cy="500864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Shape 328">
            <a:extLst>
              <a:ext uri="{FF2B5EF4-FFF2-40B4-BE49-F238E27FC236}">
                <a16:creationId xmlns:a16="http://schemas.microsoft.com/office/drawing/2014/main" id="{2F76DF40-9957-6A4F-B065-96BDF478FBA9}"/>
              </a:ext>
            </a:extLst>
          </p:cNvPr>
          <p:cNvSpPr txBox="1">
            <a:spLocks/>
          </p:cNvSpPr>
          <p:nvPr/>
        </p:nvSpPr>
        <p:spPr>
          <a:xfrm>
            <a:off x="262074" y="908475"/>
            <a:ext cx="2390383" cy="253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CC0000"/>
              </a:buClr>
              <a:buSzPts val="2400"/>
              <a:buFont typeface="Lora"/>
              <a:buChar char="◈"/>
              <a:defRPr sz="24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marL="0" indent="0" algn="ctr">
              <a:buFont typeface="Lora"/>
              <a:buNone/>
            </a:pPr>
            <a:r>
              <a:rPr lang="en-US" sz="2800" dirty="0">
                <a:solidFill>
                  <a:srgbClr val="57889B"/>
                </a:solidFill>
                <a:latin typeface="Playfair Display"/>
                <a:ea typeface="Playfair Display"/>
                <a:cs typeface="Playfair Display"/>
                <a:sym typeface="Playfair Display"/>
              </a:rPr>
              <a:t>2.</a:t>
            </a:r>
          </a:p>
          <a:p>
            <a:pPr marL="0" indent="0" algn="ctr">
              <a:buFont typeface="Lora"/>
              <a:buNone/>
            </a:pPr>
            <a:r>
              <a:rPr lang="en-US" sz="2800" dirty="0">
                <a:solidFill>
                  <a:srgbClr val="57889B"/>
                </a:solidFill>
                <a:latin typeface="Playfair Display"/>
                <a:ea typeface="Playfair Display"/>
                <a:cs typeface="Playfair Display"/>
                <a:sym typeface="Playfair Display"/>
              </a:rPr>
              <a:t>Tableau Dashboards</a:t>
            </a:r>
          </a:p>
          <a:p>
            <a:pPr marL="0" indent="0" algn="ctr">
              <a:buFont typeface="Lora"/>
              <a:buNone/>
            </a:pPr>
            <a:endParaRPr lang="en-US" sz="1400" dirty="0">
              <a:solidFill>
                <a:srgbClr val="57889B"/>
              </a:solidFill>
            </a:endParaRPr>
          </a:p>
          <a:p>
            <a:pPr marL="0" indent="0" algn="ctr">
              <a:buFont typeface="Lora"/>
              <a:buNone/>
            </a:pPr>
            <a:r>
              <a:rPr lang="en-US" sz="1400" dirty="0">
                <a:solidFill>
                  <a:srgbClr val="57889B"/>
                </a:solidFill>
              </a:rPr>
              <a:t>Explore accident data nationwide across a range of categories</a:t>
            </a:r>
          </a:p>
        </p:txBody>
      </p:sp>
      <p:pic>
        <p:nvPicPr>
          <p:cNvPr id="8" name="demo_tableau.mov">
            <a:hlinkClick r:id="" action="ppaction://media"/>
            <a:extLst>
              <a:ext uri="{FF2B5EF4-FFF2-40B4-BE49-F238E27FC236}">
                <a16:creationId xmlns:a16="http://schemas.microsoft.com/office/drawing/2014/main" id="{8A00E378-2244-C641-A0D8-DBCB419E9C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3424" y="425202"/>
            <a:ext cx="4922849" cy="3706024"/>
          </a:xfrm>
          <a:prstGeom prst="rect">
            <a:avLst/>
          </a:prstGeom>
        </p:spPr>
      </p:pic>
    </p:spTree>
    <p:extLst>
      <p:ext uri="{BB962C8B-B14F-4D97-AF65-F5344CB8AC3E}">
        <p14:creationId xmlns:p14="http://schemas.microsoft.com/office/powerpoint/2010/main" val="94640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3E1999-07BE-7543-B0C9-ACE5D6071023}"/>
              </a:ext>
            </a:extLst>
          </p:cNvPr>
          <p:cNvSpPr/>
          <p:nvPr/>
        </p:nvSpPr>
        <p:spPr>
          <a:xfrm>
            <a:off x="3194613" y="411830"/>
            <a:ext cx="4039564" cy="3726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323">
            <a:extLst>
              <a:ext uri="{FF2B5EF4-FFF2-40B4-BE49-F238E27FC236}">
                <a16:creationId xmlns:a16="http://schemas.microsoft.com/office/drawing/2014/main" id="{DD3EE7B7-F61F-7541-8196-8E773ECC49A3}"/>
              </a:ext>
            </a:extLst>
          </p:cNvPr>
          <p:cNvSpPr/>
          <p:nvPr/>
        </p:nvSpPr>
        <p:spPr>
          <a:xfrm>
            <a:off x="2994484" y="134855"/>
            <a:ext cx="4432397" cy="500864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 name="demo_flask.mov">
            <a:hlinkClick r:id="" action="ppaction://media"/>
            <a:extLst>
              <a:ext uri="{FF2B5EF4-FFF2-40B4-BE49-F238E27FC236}">
                <a16:creationId xmlns:a16="http://schemas.microsoft.com/office/drawing/2014/main" id="{8AEB6256-6DC0-B346-8030-57BFB240B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88661" y="494397"/>
            <a:ext cx="3511310" cy="3596015"/>
          </a:xfrm>
          <a:prstGeom prst="rect">
            <a:avLst/>
          </a:prstGeom>
        </p:spPr>
      </p:pic>
      <p:sp>
        <p:nvSpPr>
          <p:cNvPr id="6" name="Shape 328">
            <a:extLst>
              <a:ext uri="{FF2B5EF4-FFF2-40B4-BE49-F238E27FC236}">
                <a16:creationId xmlns:a16="http://schemas.microsoft.com/office/drawing/2014/main" id="{2F76DF40-9957-6A4F-B065-96BDF478FBA9}"/>
              </a:ext>
            </a:extLst>
          </p:cNvPr>
          <p:cNvSpPr txBox="1">
            <a:spLocks/>
          </p:cNvSpPr>
          <p:nvPr/>
        </p:nvSpPr>
        <p:spPr>
          <a:xfrm>
            <a:off x="262074" y="488201"/>
            <a:ext cx="2390383" cy="33475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CC0000"/>
              </a:buClr>
              <a:buSzPts val="2400"/>
              <a:buFont typeface="Lora"/>
              <a:buChar char="◈"/>
              <a:defRPr sz="24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marL="0" indent="0" algn="ctr">
              <a:buFont typeface="Lora"/>
              <a:buNone/>
            </a:pPr>
            <a:r>
              <a:rPr lang="en-US" sz="2800" dirty="0">
                <a:solidFill>
                  <a:srgbClr val="57889B"/>
                </a:solidFill>
                <a:latin typeface="Playfair Display"/>
                <a:ea typeface="Playfair Display"/>
                <a:cs typeface="Playfair Display"/>
                <a:sym typeface="Playfair Display"/>
              </a:rPr>
              <a:t>3.</a:t>
            </a:r>
          </a:p>
          <a:p>
            <a:pPr marL="0" indent="0" algn="ctr">
              <a:buFont typeface="Lora"/>
              <a:buNone/>
            </a:pPr>
            <a:r>
              <a:rPr lang="en-US" sz="2800" dirty="0">
                <a:solidFill>
                  <a:srgbClr val="57889B"/>
                </a:solidFill>
                <a:latin typeface="Playfair Display"/>
                <a:ea typeface="Playfair Display"/>
                <a:cs typeface="Playfair Display"/>
                <a:sym typeface="Playfair Display"/>
              </a:rPr>
              <a:t>Flask App</a:t>
            </a:r>
          </a:p>
          <a:p>
            <a:pPr marL="0" indent="0" algn="ctr">
              <a:buFont typeface="Lora"/>
              <a:buNone/>
            </a:pPr>
            <a:endParaRPr lang="en-US" sz="1400" dirty="0">
              <a:solidFill>
                <a:srgbClr val="57889B"/>
              </a:solidFill>
            </a:endParaRPr>
          </a:p>
          <a:p>
            <a:pPr marL="0" indent="0" algn="ctr">
              <a:buFont typeface="Lora"/>
              <a:buNone/>
            </a:pPr>
            <a:r>
              <a:rPr lang="en-US" sz="1400" dirty="0">
                <a:solidFill>
                  <a:srgbClr val="57889B"/>
                </a:solidFill>
              </a:rPr>
              <a:t>Move sliders to get probability estimate of fatality</a:t>
            </a:r>
          </a:p>
          <a:p>
            <a:pPr marL="0" indent="0" algn="ctr">
              <a:buFont typeface="Lora"/>
              <a:buNone/>
            </a:pPr>
            <a:endParaRPr lang="en-US" sz="1400" i="1" dirty="0">
              <a:solidFill>
                <a:srgbClr val="57889B"/>
              </a:solidFill>
            </a:endParaRPr>
          </a:p>
          <a:p>
            <a:pPr marL="0" indent="0" algn="ctr">
              <a:buFont typeface="Lora"/>
              <a:buNone/>
            </a:pPr>
            <a:r>
              <a:rPr lang="en-US" sz="1400" i="1" dirty="0">
                <a:solidFill>
                  <a:srgbClr val="57889B"/>
                </a:solidFill>
              </a:rPr>
              <a:t>Model: </a:t>
            </a:r>
            <a:br>
              <a:rPr lang="en-US" sz="1400" i="1" dirty="0">
                <a:solidFill>
                  <a:srgbClr val="57889B"/>
                </a:solidFill>
              </a:rPr>
            </a:br>
            <a:r>
              <a:rPr lang="en-US" sz="1400" i="1" dirty="0">
                <a:solidFill>
                  <a:srgbClr val="57889B"/>
                </a:solidFill>
              </a:rPr>
              <a:t>Logistic Regression</a:t>
            </a:r>
          </a:p>
        </p:txBody>
      </p:sp>
    </p:spTree>
    <p:extLst>
      <p:ext uri="{BB962C8B-B14F-4D97-AF65-F5344CB8AC3E}">
        <p14:creationId xmlns:p14="http://schemas.microsoft.com/office/powerpoint/2010/main" val="30271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031425" y="826349"/>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1" i="0" dirty="0"/>
              <a:t>Next Steps</a:t>
            </a:r>
            <a:endParaRPr sz="2800" b="1" i="0" dirty="0"/>
          </a:p>
        </p:txBody>
      </p:sp>
      <p:grpSp>
        <p:nvGrpSpPr>
          <p:cNvPr id="11" name="Shape 495">
            <a:extLst>
              <a:ext uri="{FF2B5EF4-FFF2-40B4-BE49-F238E27FC236}">
                <a16:creationId xmlns:a16="http://schemas.microsoft.com/office/drawing/2014/main" id="{1A693529-0E9A-C140-826F-1426CD08DD34}"/>
              </a:ext>
            </a:extLst>
          </p:cNvPr>
          <p:cNvGrpSpPr/>
          <p:nvPr/>
        </p:nvGrpSpPr>
        <p:grpSpPr>
          <a:xfrm>
            <a:off x="4409820" y="75064"/>
            <a:ext cx="324359" cy="299845"/>
            <a:chOff x="5975075" y="2327500"/>
            <a:chExt cx="420100" cy="388350"/>
          </a:xfrm>
          <a:solidFill>
            <a:srgbClr val="57889B"/>
          </a:solidFill>
        </p:grpSpPr>
        <p:sp>
          <p:nvSpPr>
            <p:cNvPr id="12" name="Shape 496">
              <a:extLst>
                <a:ext uri="{FF2B5EF4-FFF2-40B4-BE49-F238E27FC236}">
                  <a16:creationId xmlns:a16="http://schemas.microsoft.com/office/drawing/2014/main" id="{35E4A916-5485-3347-9AE0-81A896759778}"/>
                </a:ext>
              </a:extLst>
            </p:cNvPr>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497">
              <a:extLst>
                <a:ext uri="{FF2B5EF4-FFF2-40B4-BE49-F238E27FC236}">
                  <a16:creationId xmlns:a16="http://schemas.microsoft.com/office/drawing/2014/main" id="{2CFB9F57-F6F7-1748-B79D-498714B29E98}"/>
                </a:ext>
              </a:extLst>
            </p:cNvPr>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82">
            <a:extLst>
              <a:ext uri="{FF2B5EF4-FFF2-40B4-BE49-F238E27FC236}">
                <a16:creationId xmlns:a16="http://schemas.microsoft.com/office/drawing/2014/main" id="{E0E17E9F-7E1C-4544-BF3F-AE59E943F6F4}"/>
              </a:ext>
            </a:extLst>
          </p:cNvPr>
          <p:cNvSpPr txBox="1">
            <a:spLocks/>
          </p:cNvSpPr>
          <p:nvPr/>
        </p:nvSpPr>
        <p:spPr>
          <a:xfrm>
            <a:off x="1031425" y="1594048"/>
            <a:ext cx="7081200" cy="3033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Playfair Display"/>
              <a:buNone/>
              <a:defRPr sz="1800" b="0" i="1" u="none" strike="noStrike" cap="none">
                <a:solidFill>
                  <a:srgbClr val="000000"/>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9pPr>
          </a:lstStyle>
          <a:p>
            <a:pPr>
              <a:lnSpc>
                <a:spcPct val="120000"/>
              </a:lnSpc>
              <a:spcAft>
                <a:spcPts val="2400"/>
              </a:spcAft>
            </a:pPr>
            <a:r>
              <a:rPr lang="en-US" sz="1200" b="1" i="0" dirty="0">
                <a:solidFill>
                  <a:srgbClr val="57889B"/>
                </a:solidFill>
              </a:rPr>
              <a:t>◆</a:t>
            </a:r>
            <a:r>
              <a:rPr lang="en-US" sz="2000" b="1" i="0" dirty="0"/>
              <a:t>  Improve Recall </a:t>
            </a:r>
            <a:r>
              <a:rPr lang="en-US" sz="1200" b="1" i="0" dirty="0">
                <a:solidFill>
                  <a:srgbClr val="57889B"/>
                </a:solidFill>
              </a:rPr>
              <a:t>◆</a:t>
            </a:r>
            <a:br>
              <a:rPr lang="en-US" sz="2000" b="1" i="0" dirty="0">
                <a:solidFill>
                  <a:srgbClr val="57889B"/>
                </a:solidFill>
              </a:rPr>
            </a:br>
            <a:r>
              <a:rPr lang="en-US" sz="1400" i="0" dirty="0"/>
              <a:t>Adjust model (e.g., thresholds) to reduce false negatives</a:t>
            </a:r>
          </a:p>
          <a:p>
            <a:pPr>
              <a:lnSpc>
                <a:spcPct val="120000"/>
              </a:lnSpc>
              <a:spcAft>
                <a:spcPts val="2400"/>
              </a:spcAft>
            </a:pPr>
            <a:r>
              <a:rPr lang="en-US" sz="1200" b="1" i="0" dirty="0">
                <a:solidFill>
                  <a:srgbClr val="57889B"/>
                </a:solidFill>
              </a:rPr>
              <a:t>◆</a:t>
            </a:r>
            <a:r>
              <a:rPr lang="en-US" sz="2000" b="1" i="0" dirty="0"/>
              <a:t>  Decode Sequence of Events </a:t>
            </a:r>
            <a:r>
              <a:rPr lang="en-US" sz="1200" b="1" i="0" dirty="0">
                <a:solidFill>
                  <a:srgbClr val="57889B"/>
                </a:solidFill>
              </a:rPr>
              <a:t>◆</a:t>
            </a:r>
            <a:br>
              <a:rPr lang="en-US" sz="2000" b="1" i="0" dirty="0">
                <a:solidFill>
                  <a:srgbClr val="57889B"/>
                </a:solidFill>
              </a:rPr>
            </a:br>
            <a:r>
              <a:rPr lang="en-US" sz="1400" i="0" dirty="0"/>
              <a:t>Update dashboards with details of how accident unfolded</a:t>
            </a:r>
          </a:p>
          <a:p>
            <a:pPr>
              <a:lnSpc>
                <a:spcPct val="120000"/>
              </a:lnSpc>
              <a:spcAft>
                <a:spcPts val="2400"/>
              </a:spcAft>
            </a:pPr>
            <a:r>
              <a:rPr lang="en-US" sz="1200" b="1" i="0" dirty="0">
                <a:solidFill>
                  <a:srgbClr val="57889B"/>
                </a:solidFill>
              </a:rPr>
              <a:t>◆</a:t>
            </a:r>
            <a:r>
              <a:rPr lang="en-US" sz="2000" b="1" i="0" dirty="0"/>
              <a:t>  Analysis by State </a:t>
            </a:r>
            <a:r>
              <a:rPr lang="en-US" sz="1200" b="1" i="0" dirty="0">
                <a:solidFill>
                  <a:srgbClr val="57889B"/>
                </a:solidFill>
              </a:rPr>
              <a:t>◆</a:t>
            </a:r>
            <a:br>
              <a:rPr lang="en-US" sz="2000" b="1" i="0" dirty="0">
                <a:solidFill>
                  <a:srgbClr val="57889B"/>
                </a:solidFill>
              </a:rPr>
            </a:br>
            <a:r>
              <a:rPr lang="en-US" sz="1400" i="0" dirty="0"/>
              <a:t>Normalized to population (for comparability)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Shape 195"/>
          <p:cNvSpPr/>
          <p:nvPr/>
        </p:nvSpPr>
        <p:spPr>
          <a:xfrm>
            <a:off x="2743800" y="743550"/>
            <a:ext cx="3656400" cy="3656400"/>
          </a:xfrm>
          <a:prstGeom prst="diamond">
            <a:avLst/>
          </a:prstGeom>
          <a:solidFill>
            <a:srgbClr val="0D0D0D">
              <a:alpha val="50196"/>
            </a:srgbClr>
          </a:solidFill>
          <a:ln w="76200" cap="flat" cmpd="thinThick">
            <a:solidFill>
              <a:srgbClr val="5788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400" b="1" dirty="0">
                <a:solidFill>
                  <a:schemeClr val="bg1"/>
                </a:solidFill>
                <a:latin typeface="Playfair Display"/>
                <a:ea typeface="Playfair Display"/>
                <a:cs typeface="Playfair Display"/>
                <a:sym typeface="Playfair Display"/>
              </a:rPr>
              <a:t>THANK YOU!</a:t>
            </a:r>
            <a:endParaRPr sz="3400" b="1" dirty="0">
              <a:solidFill>
                <a:schemeClr val="bg1"/>
              </a:solidFill>
            </a:endParaRPr>
          </a:p>
        </p:txBody>
      </p:sp>
      <p:sp>
        <p:nvSpPr>
          <p:cNvPr id="2" name="Rectangle 1">
            <a:extLst>
              <a:ext uri="{FF2B5EF4-FFF2-40B4-BE49-F238E27FC236}">
                <a16:creationId xmlns:a16="http://schemas.microsoft.com/office/drawing/2014/main" id="{E8E77E87-3686-284C-937D-BC759A91C90A}"/>
              </a:ext>
            </a:extLst>
          </p:cNvPr>
          <p:cNvSpPr/>
          <p:nvPr/>
        </p:nvSpPr>
        <p:spPr>
          <a:xfrm>
            <a:off x="0" y="4734560"/>
            <a:ext cx="9144000" cy="408940"/>
          </a:xfrm>
          <a:prstGeom prst="rect">
            <a:avLst/>
          </a:prstGeom>
          <a:solidFill>
            <a:srgbClr val="0D0D0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6309F-03C4-A547-856C-21798257943C}"/>
              </a:ext>
            </a:extLst>
          </p:cNvPr>
          <p:cNvSpPr txBox="1"/>
          <p:nvPr/>
        </p:nvSpPr>
        <p:spPr>
          <a:xfrm>
            <a:off x="0" y="4785360"/>
            <a:ext cx="9042400" cy="276999"/>
          </a:xfrm>
          <a:prstGeom prst="rect">
            <a:avLst/>
          </a:prstGeom>
          <a:noFill/>
        </p:spPr>
        <p:txBody>
          <a:bodyPr wrap="square" rtlCol="0">
            <a:spAutoFit/>
          </a:bodyPr>
          <a:lstStyle/>
          <a:p>
            <a:pPr algn="ctr"/>
            <a:r>
              <a:rPr lang="en-US" sz="1200" dirty="0">
                <a:solidFill>
                  <a:schemeClr val="bg1">
                    <a:lumMod val="85000"/>
                  </a:schemeClr>
                </a:solidFill>
                <a:latin typeface="Batang" panose="02030600000101010101" pitchFamily="18" charset="-127"/>
                <a:ea typeface="Batang" panose="02030600000101010101" pitchFamily="18" charset="-127"/>
                <a:hlinkClick r:id="rId4"/>
              </a:rPr>
              <a:t>Data Source</a:t>
            </a:r>
            <a:r>
              <a:rPr lang="en-US" sz="1200" dirty="0">
                <a:solidFill>
                  <a:schemeClr val="bg1">
                    <a:lumMod val="85000"/>
                  </a:schemeClr>
                </a:solidFill>
                <a:latin typeface="Batang" panose="02030600000101010101" pitchFamily="18" charset="-127"/>
                <a:ea typeface="Batang" panose="02030600000101010101" pitchFamily="18" charset="-127"/>
              </a:rPr>
              <a:t>   |   </a:t>
            </a:r>
            <a:r>
              <a:rPr lang="en-US" sz="1200" dirty="0">
                <a:solidFill>
                  <a:schemeClr val="bg1">
                    <a:lumMod val="85000"/>
                  </a:schemeClr>
                </a:solidFill>
                <a:latin typeface="Batang" panose="02030600000101010101" pitchFamily="18" charset="-127"/>
                <a:ea typeface="Batang" panose="02030600000101010101" pitchFamily="18" charset="-127"/>
                <a:hlinkClick r:id="rId5"/>
              </a:rPr>
              <a:t>Target Zero (WA)</a:t>
            </a:r>
            <a:r>
              <a:rPr lang="en-US" sz="1200" dirty="0">
                <a:solidFill>
                  <a:schemeClr val="bg1">
                    <a:lumMod val="85000"/>
                  </a:schemeClr>
                </a:solidFill>
                <a:latin typeface="Batang" panose="02030600000101010101" pitchFamily="18" charset="-127"/>
                <a:ea typeface="Batang" panose="02030600000101010101" pitchFamily="18" charset="-127"/>
              </a:rPr>
              <a:t>   |   </a:t>
            </a:r>
            <a:r>
              <a:rPr lang="en-US" sz="1200" dirty="0">
                <a:solidFill>
                  <a:schemeClr val="bg1">
                    <a:lumMod val="85000"/>
                  </a:schemeClr>
                </a:solidFill>
                <a:latin typeface="Batang" panose="02030600000101010101" pitchFamily="18" charset="-127"/>
                <a:ea typeface="Batang" panose="02030600000101010101" pitchFamily="18" charset="-127"/>
                <a:hlinkClick r:id="rId6"/>
              </a:rPr>
              <a:t>Project Files</a:t>
            </a:r>
            <a:r>
              <a:rPr lang="en-US" sz="1200" dirty="0">
                <a:solidFill>
                  <a:schemeClr val="bg1">
                    <a:lumMod val="85000"/>
                  </a:schemeClr>
                </a:solidFill>
                <a:latin typeface="Batang" panose="02030600000101010101" pitchFamily="18" charset="-127"/>
                <a:ea typeface="Batang" panose="02030600000101010101" pitchFamily="18" charset="-127"/>
              </a:rPr>
              <a:t>   |   </a:t>
            </a:r>
            <a:r>
              <a:rPr lang="en-US" sz="1200" dirty="0">
                <a:solidFill>
                  <a:schemeClr val="bg1">
                    <a:lumMod val="85000"/>
                  </a:schemeClr>
                </a:solidFill>
                <a:latin typeface="Batang" panose="02030600000101010101" pitchFamily="18" charset="-127"/>
                <a:ea typeface="Batang" panose="02030600000101010101" pitchFamily="18" charset="-127"/>
                <a:hlinkClick r:id="rId7"/>
              </a:rPr>
              <a:t>Tableau Dashboards</a:t>
            </a:r>
            <a:endParaRPr lang="en-US" sz="1200" dirty="0">
              <a:solidFill>
                <a:schemeClr val="bg1">
                  <a:lumMod val="85000"/>
                </a:schemeClr>
              </a:solidFill>
              <a:latin typeface="Batang" panose="02030600000101010101" pitchFamily="18" charset="-127"/>
              <a:ea typeface="Batang" panose="02030600000101010101" pitchFamily="18" charset="-127"/>
            </a:endParaRPr>
          </a:p>
        </p:txBody>
      </p:sp>
    </p:spTree>
  </p:cSld>
  <p:clrMapOvr>
    <a:masterClrMapping/>
  </p:clrMapOvr>
</p:sld>
</file>

<file path=ppt/theme/theme1.xml><?xml version="1.0" encoding="utf-8"?>
<a:theme xmlns:a="http://schemas.openxmlformats.org/drawingml/2006/main" name="Yorick template">
  <a:themeElements>
    <a:clrScheme name="Custom 1">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FE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1444</Words>
  <Application>Microsoft Macintosh PowerPoint</Application>
  <PresentationFormat>On-screen Show (16:9)</PresentationFormat>
  <Paragraphs>66</Paragraphs>
  <Slides>9</Slides>
  <Notes>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Playfair Display</vt:lpstr>
      <vt:lpstr>Batang</vt:lpstr>
      <vt:lpstr>Arial</vt:lpstr>
      <vt:lpstr>Lora</vt:lpstr>
      <vt:lpstr>Yorick template</vt:lpstr>
      <vt:lpstr>SAFETY FIRST: Reducing Traffic Fatalities in Washington  Kelly Jones  |  May 2018</vt:lpstr>
      <vt:lpstr>PowerPoint Presentation</vt:lpstr>
      <vt:lpstr>PowerPoint Presentation</vt:lpstr>
      <vt:lpstr>Model: Decision Trees Boosted with “CatBoost”</vt:lpstr>
      <vt:lpstr>89%</vt:lpstr>
      <vt:lpstr>PowerPoint Presentation</vt:lpstr>
      <vt:lpstr>PowerPoint Presentation</vt:lpstr>
      <vt:lpstr>Next Steps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FIRST: Classifying Survival  in Traffic Accidents  Kelly Jones  |  May 2018</dc:title>
  <cp:lastModifiedBy>Kelly Jones</cp:lastModifiedBy>
  <cp:revision>43</cp:revision>
  <cp:lastPrinted>2018-05-16T15:53:35Z</cp:lastPrinted>
  <dcterms:modified xsi:type="dcterms:W3CDTF">2018-05-16T21:56:34Z</dcterms:modified>
</cp:coreProperties>
</file>